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</p:sldMasterIdLst>
  <p:notesMasterIdLst>
    <p:notesMasterId r:id="rId18"/>
  </p:notesMasterIdLst>
  <p:sldIdLst>
    <p:sldId id="290" r:id="rId2"/>
    <p:sldId id="257" r:id="rId3"/>
    <p:sldId id="267" r:id="rId4"/>
    <p:sldId id="259" r:id="rId5"/>
    <p:sldId id="273" r:id="rId6"/>
    <p:sldId id="260" r:id="rId7"/>
    <p:sldId id="261" r:id="rId8"/>
    <p:sldId id="263" r:id="rId9"/>
    <p:sldId id="264" r:id="rId10"/>
    <p:sldId id="262" r:id="rId11"/>
    <p:sldId id="269" r:id="rId12"/>
    <p:sldId id="274" r:id="rId13"/>
    <p:sldId id="268" r:id="rId14"/>
    <p:sldId id="272" r:id="rId15"/>
    <p:sldId id="266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9961" autoAdjust="0"/>
    <p:restoredTop sz="94214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440" y="200"/>
      </p:cViewPr>
      <p:guideLst>
        <p:guide orient="horz" pos="1999"/>
        <p:guide pos="2880"/>
      </p:guideLst>
    </p:cSldViewPr>
  </p:slideViewPr>
  <p:outlineViewPr>
    <p:cViewPr>
      <p:scale>
        <a:sx n="33" d="100"/>
        <a:sy n="33" d="100"/>
      </p:scale>
      <p:origin x="0" y="-49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119" d="100"/>
          <a:sy n="119" d="100"/>
        </p:scale>
        <p:origin x="2568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ECF1-7722-E149-AA5C-451C64B95F6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473C3-DD46-0144-A7AE-FD8EDCCD6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nga.gov/en/page/openaccess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0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input – approximately 15</a:t>
            </a:r>
            <a:r>
              <a:rPr lang="en-US" baseline="0" dirty="0"/>
              <a:t>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dirty="0"/>
              <a:t>Explain that the children will use</a:t>
            </a:r>
            <a:r>
              <a:rPr lang="en-US" baseline="0" dirty="0"/>
              <a:t> their Bag of Home to write a poem about home. </a:t>
            </a:r>
          </a:p>
          <a:p>
            <a:endParaRPr lang="en-US" baseline="0" dirty="0"/>
          </a:p>
          <a:p>
            <a:r>
              <a:rPr lang="en-US" dirty="0"/>
              <a:t>Read and discuss the examples from children in </a:t>
            </a:r>
            <a:r>
              <a:rPr lang="en-US" dirty="0" err="1"/>
              <a:t>Harpenden</a:t>
            </a:r>
            <a:r>
              <a:rPr lang="en-US" dirty="0"/>
              <a:t> and </a:t>
            </a:r>
            <a:r>
              <a:rPr lang="en-US" dirty="0" err="1"/>
              <a:t>Jinja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Guiding questions: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like</a:t>
            </a:r>
            <a:r>
              <a:rPr lang="en-US" baseline="0" dirty="0"/>
              <a:t> about the poem?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strikes you about the poem?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questions do you have about the poem or the poet?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is the same about the poems? What is different?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what ways do the children in Jinja have a similar understanding of home to you? How is it different?</a:t>
            </a:r>
            <a:endParaRPr lang="en-US" dirty="0"/>
          </a:p>
          <a:p>
            <a:r>
              <a:rPr lang="en-US" dirty="0"/>
              <a:t>In what ways are all</a:t>
            </a:r>
            <a:r>
              <a:rPr lang="en-US" baseline="0" dirty="0"/>
              <a:t> children similar? Different?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9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input – approximately</a:t>
            </a:r>
            <a:r>
              <a:rPr lang="en-US" baseline="0" dirty="0"/>
              <a:t> 15</a:t>
            </a:r>
            <a:r>
              <a:rPr lang="en-US" dirty="0"/>
              <a:t> minutes</a:t>
            </a:r>
          </a:p>
          <a:p>
            <a:endParaRPr lang="en-US" dirty="0"/>
          </a:p>
          <a:p>
            <a:r>
              <a:rPr lang="en-US" dirty="0"/>
              <a:t>Explain that the children will use</a:t>
            </a:r>
            <a:r>
              <a:rPr lang="en-US" baseline="0" dirty="0"/>
              <a:t> their Bag of Home to write a poem about home. </a:t>
            </a:r>
          </a:p>
          <a:p>
            <a:endParaRPr lang="en-US" baseline="0" dirty="0"/>
          </a:p>
          <a:p>
            <a:r>
              <a:rPr lang="en-US" dirty="0"/>
              <a:t>Read and discuss the examples from children in </a:t>
            </a:r>
            <a:r>
              <a:rPr lang="en-US" dirty="0" err="1"/>
              <a:t>Harpenden</a:t>
            </a:r>
            <a:r>
              <a:rPr lang="en-US" dirty="0"/>
              <a:t> and </a:t>
            </a:r>
            <a:r>
              <a:rPr lang="en-US" dirty="0" err="1"/>
              <a:t>Jinja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Key questions: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like</a:t>
            </a:r>
            <a:r>
              <a:rPr lang="en-US" baseline="0" dirty="0"/>
              <a:t> about the poem?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strikes you about the poem?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questions do you have about the poem or the poet?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is the same about the poems? What is different?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what way is a child in </a:t>
            </a:r>
            <a:r>
              <a:rPr lang="en-US" baseline="0" dirty="0" err="1"/>
              <a:t>Jinga</a:t>
            </a:r>
            <a:r>
              <a:rPr lang="en-US" baseline="0" dirty="0"/>
              <a:t> similar to you? Different from you?</a:t>
            </a:r>
            <a:endParaRPr lang="en-US" dirty="0"/>
          </a:p>
          <a:p>
            <a:r>
              <a:rPr lang="en-US" dirty="0"/>
              <a:t>In what way are all</a:t>
            </a:r>
            <a:r>
              <a:rPr lang="en-US" baseline="0" dirty="0"/>
              <a:t> children similar? Different?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input – approximately</a:t>
            </a:r>
            <a:r>
              <a:rPr lang="en-US" baseline="0" dirty="0"/>
              <a:t> 15</a:t>
            </a:r>
            <a:r>
              <a:rPr lang="en-US" dirty="0"/>
              <a:t> minutes</a:t>
            </a:r>
          </a:p>
          <a:p>
            <a:endParaRPr lang="en-US" dirty="0"/>
          </a:p>
          <a:p>
            <a:r>
              <a:rPr lang="en-US" dirty="0"/>
              <a:t>Explain that the children will use</a:t>
            </a:r>
            <a:r>
              <a:rPr lang="en-US" baseline="0" dirty="0"/>
              <a:t> their Bag of Home to write a poem about home. </a:t>
            </a:r>
          </a:p>
          <a:p>
            <a:endParaRPr lang="en-US" baseline="0" dirty="0"/>
          </a:p>
          <a:p>
            <a:r>
              <a:rPr lang="en-US" dirty="0"/>
              <a:t>Read and discuss the examples from children in </a:t>
            </a:r>
            <a:r>
              <a:rPr lang="en-US" dirty="0" err="1"/>
              <a:t>Harpenden</a:t>
            </a:r>
            <a:r>
              <a:rPr lang="en-US" dirty="0"/>
              <a:t> and </a:t>
            </a:r>
            <a:r>
              <a:rPr lang="en-US" dirty="0" err="1"/>
              <a:t>Jinja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Key questions: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like</a:t>
            </a:r>
            <a:r>
              <a:rPr lang="en-US" baseline="0" dirty="0"/>
              <a:t> about the poem?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strikes you about the poem?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questions do you have about the poem or the poet?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is the same about the poems? What is different?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what way is a child in </a:t>
            </a:r>
            <a:r>
              <a:rPr lang="en-US" baseline="0" dirty="0" err="1"/>
              <a:t>Jinga</a:t>
            </a:r>
            <a:r>
              <a:rPr lang="en-US" baseline="0" dirty="0"/>
              <a:t> similar to you? Different from you?</a:t>
            </a:r>
            <a:endParaRPr lang="en-US" dirty="0"/>
          </a:p>
          <a:p>
            <a:r>
              <a:rPr lang="en-US" dirty="0"/>
              <a:t>In what way are all</a:t>
            </a:r>
            <a:r>
              <a:rPr lang="en-US" baseline="0" dirty="0"/>
              <a:t> children similar? Different?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473C3-DD46-0144-A7AE-FD8EDCCD60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3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input – approximately 15 minutes</a:t>
            </a:r>
          </a:p>
          <a:p>
            <a:endParaRPr lang="en-US" dirty="0"/>
          </a:p>
          <a:p>
            <a:r>
              <a:rPr lang="en-US" dirty="0"/>
              <a:t>Explain that the children will use</a:t>
            </a:r>
            <a:r>
              <a:rPr lang="en-US" baseline="0" dirty="0"/>
              <a:t> their Bag of Home to write a poem about home. </a:t>
            </a:r>
          </a:p>
          <a:p>
            <a:endParaRPr lang="en-US" baseline="0" dirty="0"/>
          </a:p>
          <a:p>
            <a:r>
              <a:rPr lang="en-US" dirty="0"/>
              <a:t>Read and discuss the examples from children in </a:t>
            </a:r>
            <a:r>
              <a:rPr lang="en-US" dirty="0" err="1"/>
              <a:t>Harpenden</a:t>
            </a:r>
            <a:r>
              <a:rPr lang="en-US" dirty="0"/>
              <a:t> and </a:t>
            </a:r>
            <a:r>
              <a:rPr lang="en-US" dirty="0" err="1"/>
              <a:t>Jinja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Key questions: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like</a:t>
            </a:r>
            <a:r>
              <a:rPr lang="en-US" baseline="0" dirty="0"/>
              <a:t> about the poem?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strikes you about the poem?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questions do you have about the poem or the poet?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is the same about the poems? What is different?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what way is a child in </a:t>
            </a:r>
            <a:r>
              <a:rPr lang="en-US" baseline="0" dirty="0" err="1"/>
              <a:t>Jinga</a:t>
            </a:r>
            <a:r>
              <a:rPr lang="en-US" baseline="0" dirty="0"/>
              <a:t> similar to you? Different from you?</a:t>
            </a:r>
            <a:endParaRPr lang="en-US" dirty="0"/>
          </a:p>
          <a:p>
            <a:r>
              <a:rPr lang="en-US" dirty="0"/>
              <a:t>In what way are all</a:t>
            </a:r>
            <a:r>
              <a:rPr lang="en-US" baseline="0" dirty="0"/>
              <a:t> children similar? Different?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8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 – approximately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7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– approximately 15 minutes</a:t>
            </a:r>
          </a:p>
          <a:p>
            <a:endParaRPr lang="en-US" dirty="0"/>
          </a:p>
          <a:p>
            <a:r>
              <a:rPr lang="en-US" dirty="0"/>
              <a:t>Gratitude – possible</a:t>
            </a:r>
            <a:r>
              <a:rPr lang="en-US" baseline="0" dirty="0"/>
              <a:t> discussion of gratitude diaries or sharing something you are grateful for each day with someone you love via a note, text message or conversation.</a:t>
            </a:r>
          </a:p>
          <a:p>
            <a:endParaRPr lang="en-US" baseline="0" dirty="0"/>
          </a:p>
          <a:p>
            <a:r>
              <a:rPr lang="en-US" baseline="0" dirty="0"/>
              <a:t>Link to scientific research on the impact of gratitude on wellbeing: 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www.health.harvard.edu</a:t>
            </a:r>
            <a:r>
              <a:rPr lang="en-US" baseline="0" dirty="0"/>
              <a:t>/</a:t>
            </a:r>
            <a:r>
              <a:rPr lang="en-US" baseline="0" dirty="0" err="1"/>
              <a:t>healthbeat</a:t>
            </a:r>
            <a:r>
              <a:rPr lang="en-US" baseline="0" dirty="0"/>
              <a:t>/giving-thanks-can-make-you-happier </a:t>
            </a:r>
          </a:p>
          <a:p>
            <a:r>
              <a:rPr lang="en-US" dirty="0"/>
              <a:t>https://</a:t>
            </a:r>
            <a:r>
              <a:rPr lang="en-US" dirty="0" err="1"/>
              <a:t>positivepsychology.com</a:t>
            </a:r>
            <a:r>
              <a:rPr lang="en-US" dirty="0"/>
              <a:t>/benefits-of-gratitude/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to display the children’s home poems as a </a:t>
            </a:r>
            <a:r>
              <a:rPr lang="en-US" dirty="0" err="1"/>
              <a:t>poetree</a:t>
            </a:r>
            <a:r>
              <a:rPr lang="en-US" baseline="0" dirty="0"/>
              <a:t> </a:t>
            </a:r>
            <a:r>
              <a:rPr lang="en-US" baseline="0" dirty="0">
                <a:highlight>
                  <a:srgbClr val="FFFF00"/>
                </a:highlight>
              </a:rPr>
              <a:t>– linking to Nature and Nurture topic.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8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2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walk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approximately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walk around the room/playground in Learning Trio looking at the pictures. They</a:t>
            </a:r>
            <a:r>
              <a:rPr lang="en-US" baseline="0" dirty="0"/>
              <a:t> d</a:t>
            </a:r>
            <a:r>
              <a:rPr lang="en-US" dirty="0"/>
              <a:t>iscuss the questions using the talk planner to help formulate their responses.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Pitstop: responding to other people’s ideas –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discuss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tips for showing respect and kindness when sharing personal ideas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Wow – I would never have thought of it like that! What an interesting/ unique idea!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Mixed ability trios and use of talk planner to support less able and challenge more able by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extending vocabulary</a:t>
            </a:r>
          </a:p>
          <a:p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top row left to right: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Child with Toys - Gabrielle and the Artist's Son, Jean, Auguste Renoir, 1895-1896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Gathering Fruit, Mary Cassatt, 1893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Lady with a Dog, Henri de Toulouse-Lautrec, 1891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Potato Eaters, Vincent Van Gogh, 1885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Images middle row left to right: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Haystacks in Brittany, Paul Gauguin, 1890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Seine, Henry </a:t>
            </a:r>
            <a:r>
              <a:rPr lang="en-GB" dirty="0" err="1"/>
              <a:t>Ossawa</a:t>
            </a:r>
            <a:r>
              <a:rPr lang="en-GB" dirty="0"/>
              <a:t> Tanner, 1902 (the first African-American painter to gain international recognition)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Artist's Wife Reading in Bed, Leopold von </a:t>
            </a:r>
            <a:r>
              <a:rPr lang="en-GB" dirty="0" err="1"/>
              <a:t>Kalckreuth</a:t>
            </a:r>
            <a:r>
              <a:rPr lang="en-GB" dirty="0"/>
              <a:t>, 1885-1890</a:t>
            </a:r>
          </a:p>
          <a:p>
            <a:endParaRPr lang="en-GB" dirty="0"/>
          </a:p>
          <a:p>
            <a:r>
              <a:rPr lang="en-GB" dirty="0"/>
              <a:t>Images bottom row left to right: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Baby (Cradle), Gustav Klimt, 1917-1918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Interieur mit der Uhr, Paul Klee, 1913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The Embers, Albert </a:t>
            </a:r>
            <a:r>
              <a:rPr lang="en-GB" dirty="0" err="1"/>
              <a:t>Besnard</a:t>
            </a:r>
            <a:r>
              <a:rPr lang="en-GB" dirty="0"/>
              <a:t>, 1887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Street at Night, </a:t>
            </a:r>
            <a:r>
              <a:rPr lang="en-GB" dirty="0" err="1"/>
              <a:t>Meudon</a:t>
            </a:r>
            <a:r>
              <a:rPr lang="en-GB" dirty="0"/>
              <a:t>, Gwen John, 1910s (a painter over-shadowed by her brother, also a painter, during her life and largely forgotten after her death, Gwen John was recognised in the 21</a:t>
            </a:r>
            <a:r>
              <a:rPr lang="en-GB" baseline="30000" dirty="0"/>
              <a:t>st</a:t>
            </a:r>
            <a:r>
              <a:rPr lang="en-GB" dirty="0"/>
              <a:t> century as one of the foremost artists of the post-impressionist period)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These images are contemporary to the period studied in the following sessions. They are available on an open access policy from  </a:t>
            </a:r>
            <a:r>
              <a:rPr lang="en-GB" dirty="0">
                <a:hlinkClick r:id="rId3"/>
              </a:rPr>
              <a:t>https://images.nga.gov/en/page/openaccess.html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Please feel free to add or substitute your own choice of pictures.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0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input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approximately 5 minutes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bag of home - teacher to share some objects that remind them of home linked to five senses.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some examples: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Candle (smell) – calm space where I can relax (at my house, when on holiday, at yoga, at friend’s houses)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Shell (sight) – reminds me of the sea and I feel most alive by the sea and spent many happy times there with family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Beatles Here Comes the Sun song (sound) – reminds me of my dad and happy holidays,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to mention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wedding song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Teddy (touch) – take anywhere you go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reminds of happy childhood memories and trips to Disney with my family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Pasta (taste) – comforting food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(feel inside) – I feel my most happy and at home when I’m with my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1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thinking – approximately 5 minutes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draw their own Bag of Home using the five senses (they can add more than one object per sense)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1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writing – approximately 20 minutes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Encourage</a:t>
            </a:r>
            <a:r>
              <a:rPr lang="en-US" baseline="0" dirty="0"/>
              <a:t> children to extend their ideas with figurative language and expanded noun phrases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 example poems of child from </a:t>
            </a:r>
            <a:r>
              <a:rPr lang="en-US" baseline="0" dirty="0" err="1"/>
              <a:t>Harpenden</a:t>
            </a:r>
            <a:r>
              <a:rPr lang="en-US" baseline="0" dirty="0"/>
              <a:t> and a child from </a:t>
            </a:r>
            <a:r>
              <a:rPr lang="en-US" baseline="0" dirty="0" err="1"/>
              <a:t>Jinja</a:t>
            </a:r>
            <a:r>
              <a:rPr lang="en-US" baseline="0" dirty="0"/>
              <a:t>, Uganda –see next slide. What is the same and what is different? In what way is a child in </a:t>
            </a:r>
            <a:r>
              <a:rPr lang="en-US" baseline="0" dirty="0" err="1"/>
              <a:t>Jinja</a:t>
            </a:r>
            <a:r>
              <a:rPr lang="en-US" baseline="0" dirty="0"/>
              <a:t> similar to you? Different from you?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73C3-DD46-0144-A7AE-FD8EDCCD6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1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08B7-0A9A-4906-9693-D060725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647F1-43F5-47F5-BFBC-C989F3D5D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17BA6-B842-42C0-BBE6-403F815D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8EE80-E17F-4389-B10C-0F30AA14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D923-7BE5-4131-AAA2-ABC5E652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0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8CAF-FDA9-482C-B3FC-01964EDC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FC086-6EBF-499A-9355-E832C41FD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41C4B-773E-4E57-B6CB-91CA6988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8B8A6-728B-4F71-8AAF-16F9F0A0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439A-887B-4FFD-A58F-7BA8EA97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8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BC291-D95A-4004-A0F3-7AFA8E6A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496CB-1897-4DEF-844F-0E9CC8B2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5135-C243-4B4B-B480-14E019AA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D6ABD-6A11-4440-8EF1-CADD80C6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A967-672B-492B-9029-C95A7393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8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8234-A75D-40CD-9C03-B3312F6A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AEBC-EE5A-463D-8961-29A90A1DD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838DE-F469-4147-800E-C2D233EE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056E5-2774-4388-B413-51AAB246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421F-22BB-4783-B846-5C1CB94F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1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CF25-42B6-4CD7-ACF6-D5E59D1F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D48A-0A1F-43BC-9819-DAD86A237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D232-3803-41C7-B15D-A8F76B03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8D17-908B-4BC9-9275-F7F62DB3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F1EE8-6971-4490-9A90-296DDB0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8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E8CF-EA9F-44F1-AE63-B8030217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9382-673F-4203-8AA8-45D90D204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6B3FF-15AA-4EA2-9F1C-091F8DE27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2598E-E312-4150-8AB7-C04C16FA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4143F-D8C9-44B4-95D8-8A2D545B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0D91E-FE72-44FE-B697-86CB0C79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2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C3D2-009A-43E0-B68A-5A5BF199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6AF25-42FF-46A2-A32D-0C114FBE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55887-E2CC-459B-BCB0-E16407C43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284EA-4594-4DAB-97B0-AA20A9DDD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7300A7-29A4-4151-84C0-53D8C27DC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D2BC1A-8CE1-415E-8C5F-645BA9FF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FC9EB-9832-4EC4-A38D-96309778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87737-84B4-4C69-ADD4-F96BF069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1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234E-4461-4198-830D-75B972C7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00910-58A9-4BBB-BB54-F7C853FE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26D75-1479-4D7A-A440-C0DEC6AB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31D5-C796-4933-BBF2-C3FD2E23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9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CBD8-7861-4A80-8DC7-238360E4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9813B-8E04-4178-9E6C-EDAA59BB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7688A-1EAB-4F87-86A9-728D4506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4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227A-C9A7-4E9A-BA1F-FF3CC234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FC545-B1B5-407B-BC94-380F280EE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484C7-E607-4BE8-A5E8-E348496BB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E4A99-3313-4349-AE0E-73E2F493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2BCB5-BD47-487F-B034-2C5E5E32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0FC35-6B04-4CB1-BDCA-B06D9BC30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5319-62CA-41AF-B97B-448C3C95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7846B-FD11-47C9-8163-6A6C6D009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A14A-EC27-4443-82D6-35D242AE6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611EB-B12F-4E7D-A8CA-8C7286E4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69AB4-01AA-484A-AD93-130E3BB9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6D84A-C749-4FFC-B49C-8223F72B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8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9F01D-540D-4293-8DB5-2A313EB6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13631-0F34-4D6E-805E-84DB7D9FF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9E6FF-D0F2-404C-9B5E-D0ED4DDAF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B7A50-18A7-8244-B692-A4EDA6CAB882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97FD7-5B7A-4C1A-9800-E494BE605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F7C3-015E-4C7E-85D9-79B81868C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716B8-A31E-F84E-AECB-AFF95A2B2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mp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womans face&#10;&#10;Description automatically generated">
            <a:extLst>
              <a:ext uri="{FF2B5EF4-FFF2-40B4-BE49-F238E27FC236}">
                <a16:creationId xmlns:a16="http://schemas.microsoft.com/office/drawing/2014/main" id="{3229ACD7-FC9F-4D5F-8ADE-84EAAFE433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47" y="581753"/>
            <a:ext cx="3972137" cy="543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7005" y="1958971"/>
            <a:ext cx="4220309" cy="3686015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Nature of Home </a:t>
            </a:r>
            <a:r>
              <a:rPr lang="en-US" sz="5400" b="1" dirty="0">
                <a:solidFill>
                  <a:srgbClr val="FFC000"/>
                </a:solidFill>
                <a:latin typeface="+mn-lt"/>
                <a:cs typeface="Calibri" panose="020F0502020204030204" pitchFamily="34" charset="0"/>
              </a:rPr>
              <a:t>1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is a home?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78A34-42A9-41DE-BF24-88A2A907B1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207652"/>
            <a:ext cx="2286202" cy="67443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5DD347-9F77-4FD4-8E4D-A2A9B8A55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14" y="5663651"/>
            <a:ext cx="2160000" cy="825517"/>
          </a:xfrm>
          <a:prstGeom prst="rect">
            <a:avLst/>
          </a:prstGeom>
        </p:spPr>
      </p:pic>
      <p:pic>
        <p:nvPicPr>
          <p:cNvPr id="10" name="1174BD57-1971-4C53-80F1-C94212B5A9DC">
            <a:extLst>
              <a:ext uri="{FF2B5EF4-FFF2-40B4-BE49-F238E27FC236}">
                <a16:creationId xmlns:a16="http://schemas.microsoft.com/office/drawing/2014/main" id="{CE0BDE1D-AC7C-4924-B24C-A5C6D56D4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71" y="5802861"/>
            <a:ext cx="69797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9A8F7F-CBFE-459E-8C13-C6D33B61C08B}"/>
              </a:ext>
            </a:extLst>
          </p:cNvPr>
          <p:cNvSpPr/>
          <p:nvPr/>
        </p:nvSpPr>
        <p:spPr>
          <a:xfrm>
            <a:off x="7350025" y="5968124"/>
            <a:ext cx="990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PSHE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72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1" y="540000"/>
            <a:ext cx="814464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4400" b="1" dirty="0">
                <a:solidFill>
                  <a:schemeClr val="accent4"/>
                </a:solidFill>
                <a:latin typeface="+mn-lt"/>
              </a:rPr>
              <a:t>A child’s home poem: </a:t>
            </a:r>
            <a:r>
              <a:rPr lang="en-US" sz="4400" b="1" dirty="0" err="1">
                <a:solidFill>
                  <a:schemeClr val="accent4"/>
                </a:solidFill>
                <a:latin typeface="+mn-lt"/>
              </a:rPr>
              <a:t>Harpenden</a:t>
            </a:r>
            <a:endParaRPr lang="en-US" sz="44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632" y="2028717"/>
            <a:ext cx="86627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Home smells like fresh mangoes sliced into squares, </a:t>
            </a:r>
          </a:p>
          <a:p>
            <a:r>
              <a:rPr lang="en-US" sz="2400" dirty="0"/>
              <a:t>Like a scented candle glowing and warming my heart. </a:t>
            </a:r>
          </a:p>
          <a:p>
            <a:r>
              <a:rPr lang="en-US" sz="2400" dirty="0"/>
              <a:t>Home tastes like hot chocolate on a cold winter’s morning, </a:t>
            </a:r>
          </a:p>
          <a:p>
            <a:r>
              <a:rPr lang="en-US" sz="2400" dirty="0"/>
              <a:t>A bowl of goulash homemade in our very own yard. </a:t>
            </a:r>
          </a:p>
          <a:p>
            <a:r>
              <a:rPr lang="en-US" sz="2400" dirty="0"/>
              <a:t>Home sounds like the pitter-patter of rain on a frosty window pane, </a:t>
            </a:r>
          </a:p>
          <a:p>
            <a:r>
              <a:rPr lang="en-US" sz="2400" dirty="0"/>
              <a:t>The sound of birds chirping cheerfully to each other. </a:t>
            </a:r>
          </a:p>
          <a:p>
            <a:r>
              <a:rPr lang="en-US" sz="2400" dirty="0"/>
              <a:t>Home feels like a fresh flower blossoming in the woods, </a:t>
            </a:r>
          </a:p>
          <a:p>
            <a:r>
              <a:rPr lang="en-US" sz="2400" dirty="0"/>
              <a:t>A new-made teddy bear close to my heart. </a:t>
            </a:r>
          </a:p>
          <a:p>
            <a:r>
              <a:rPr lang="en-US" sz="2400" dirty="0"/>
              <a:t>Home looks like a fresh-flowing river galloping, </a:t>
            </a:r>
          </a:p>
          <a:p>
            <a:r>
              <a:rPr lang="en-US" sz="2400" dirty="0"/>
              <a:t>A funny </a:t>
            </a:r>
            <a:r>
              <a:rPr lang="en-US" sz="2400" dirty="0" err="1"/>
              <a:t>Youtube</a:t>
            </a:r>
            <a:r>
              <a:rPr lang="en-US" sz="2400" dirty="0"/>
              <a:t> video watched with my family. </a:t>
            </a:r>
          </a:p>
          <a:p>
            <a:r>
              <a:rPr lang="en-US" sz="2400" dirty="0"/>
              <a:t>I love my home. </a:t>
            </a:r>
          </a:p>
          <a:p>
            <a:r>
              <a:rPr lang="en-US" sz="2400" b="1" dirty="0" err="1"/>
              <a:t>Digby</a:t>
            </a:r>
            <a:r>
              <a:rPr lang="en-US" sz="2400" b="1" dirty="0"/>
              <a:t>, </a:t>
            </a:r>
            <a:r>
              <a:rPr lang="en-US" sz="2400" b="1" dirty="0" err="1"/>
              <a:t>Harpenden</a:t>
            </a:r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E998E-D39F-4B46-BF14-C82B9ECEC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8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+mn-lt"/>
              </a:rPr>
              <a:t>A child’s home poem: </a:t>
            </a:r>
            <a:r>
              <a:rPr lang="en-US" sz="4400" b="1" dirty="0" err="1">
                <a:solidFill>
                  <a:schemeClr val="accent4"/>
                </a:solidFill>
                <a:latin typeface="+mn-lt"/>
              </a:rPr>
              <a:t>Harpenden</a:t>
            </a:r>
            <a:endParaRPr lang="en-US" sz="44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870" y="1827829"/>
            <a:ext cx="58002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Home is a fragile flame</a:t>
            </a:r>
          </a:p>
          <a:p>
            <a:r>
              <a:rPr lang="en-US" sz="2400" dirty="0"/>
              <a:t>that can’t be put out.</a:t>
            </a:r>
          </a:p>
          <a:p>
            <a:r>
              <a:rPr lang="en-US" sz="2400" dirty="0"/>
              <a:t>Home sounds like my Dad</a:t>
            </a:r>
          </a:p>
          <a:p>
            <a:r>
              <a:rPr lang="en-US" sz="2400" dirty="0"/>
              <a:t>telling awful jokes.</a:t>
            </a:r>
          </a:p>
          <a:p>
            <a:r>
              <a:rPr lang="en-US" sz="2400" dirty="0"/>
              <a:t>Home tastes like cookies,</a:t>
            </a:r>
          </a:p>
          <a:p>
            <a:r>
              <a:rPr lang="en-US" sz="2400" dirty="0"/>
              <a:t>brownies, anything sweet.</a:t>
            </a:r>
          </a:p>
          <a:p>
            <a:r>
              <a:rPr lang="en-US" sz="2400" dirty="0"/>
              <a:t>Home looks like a TV</a:t>
            </a:r>
          </a:p>
          <a:p>
            <a:r>
              <a:rPr lang="en-US" sz="2400" dirty="0"/>
              <a:t>because me and my mum</a:t>
            </a:r>
          </a:p>
          <a:p>
            <a:r>
              <a:rPr lang="en-US" sz="2400" dirty="0"/>
              <a:t>always watch Saturday night TV together.</a:t>
            </a:r>
          </a:p>
          <a:p>
            <a:r>
              <a:rPr lang="en-US" sz="2400" dirty="0"/>
              <a:t>Home sounds like people laughing, smiling.</a:t>
            </a:r>
          </a:p>
          <a:p>
            <a:r>
              <a:rPr lang="en-US" sz="2400" dirty="0"/>
              <a:t>Home can be big or small, tiny or tall.</a:t>
            </a:r>
          </a:p>
          <a:p>
            <a:r>
              <a:rPr lang="en-US" sz="2400" dirty="0"/>
              <a:t>Home can look like anything.</a:t>
            </a:r>
          </a:p>
          <a:p>
            <a:r>
              <a:rPr lang="en-US" sz="2400" b="1" dirty="0"/>
              <a:t>Rosie, </a:t>
            </a:r>
            <a:r>
              <a:rPr lang="en-US" sz="2400" b="1" dirty="0" err="1"/>
              <a:t>Harpenden</a:t>
            </a:r>
            <a:r>
              <a:rPr lang="en-US" sz="2400" b="1" dirty="0"/>
              <a:t>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E254C0-DDC0-4BAB-BD7D-BBFAB059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4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+mn-lt"/>
              </a:rPr>
              <a:t>A child’s home poem: Jinja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1869" y="1827829"/>
            <a:ext cx="63326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mango tree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 our compound at home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When I am hungry after school I come home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take one from the tree.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 is also where I hang out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with my friends and climb.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 the tree as shelter to eat under.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Mother cooks under the tree using fire.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cooks rice or millet flour.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 fire is family time,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we sit round it 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ies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fire reminds me of warmth and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Timothy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E254C0-DDC0-4BAB-BD7D-BBFAB059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3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+mn-lt"/>
              </a:rPr>
              <a:t>Children’s home poems: </a:t>
            </a:r>
            <a:br>
              <a:rPr lang="en-US" sz="4400" b="1" dirty="0">
                <a:solidFill>
                  <a:schemeClr val="accent4"/>
                </a:solidFill>
                <a:latin typeface="+mn-lt"/>
              </a:rPr>
            </a:br>
            <a:r>
              <a:rPr lang="en-US" sz="4400" b="1" dirty="0">
                <a:solidFill>
                  <a:schemeClr val="accent4"/>
                </a:solidFill>
                <a:latin typeface="+mn-lt"/>
              </a:rPr>
              <a:t>Jinja, Uganda</a:t>
            </a:r>
          </a:p>
        </p:txBody>
      </p:sp>
      <p:sp>
        <p:nvSpPr>
          <p:cNvPr id="5" name="Rectangle 4"/>
          <p:cNvSpPr/>
          <p:nvPr/>
        </p:nvSpPr>
        <p:spPr>
          <a:xfrm>
            <a:off x="735397" y="1902027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Home smells like flowers</a:t>
            </a:r>
          </a:p>
          <a:p>
            <a:r>
              <a:rPr lang="en-US" sz="2000" dirty="0"/>
              <a:t>Home sounds very quiet</a:t>
            </a:r>
          </a:p>
          <a:p>
            <a:r>
              <a:rPr lang="en-US" sz="2000" dirty="0"/>
              <a:t>I come from a place where lots of bananas are grown</a:t>
            </a:r>
          </a:p>
          <a:p>
            <a:r>
              <a:rPr lang="en-US" sz="2000" dirty="0"/>
              <a:t>I come from a place with plants everywhere</a:t>
            </a:r>
          </a:p>
          <a:p>
            <a:r>
              <a:rPr lang="en-US" sz="2000" dirty="0"/>
              <a:t>Home tastes like fruit of many kinds</a:t>
            </a:r>
          </a:p>
          <a:p>
            <a:r>
              <a:rPr lang="en-US" sz="2000" dirty="0"/>
              <a:t>Home feels peaceful</a:t>
            </a:r>
          </a:p>
          <a:p>
            <a:r>
              <a:rPr lang="en-US" sz="2000" dirty="0"/>
              <a:t>I come from a place surrounded by mangoes</a:t>
            </a:r>
          </a:p>
          <a:p>
            <a:r>
              <a:rPr lang="en-US" sz="2000" dirty="0"/>
              <a:t>I come from a place where bananas are grown - very yellow!</a:t>
            </a:r>
          </a:p>
          <a:p>
            <a:r>
              <a:rPr lang="en-US" sz="2000" b="1" dirty="0"/>
              <a:t>Children of </a:t>
            </a:r>
            <a:r>
              <a:rPr lang="en-US" sz="2000" b="1" dirty="0" err="1"/>
              <a:t>Kyabato</a:t>
            </a:r>
            <a:r>
              <a:rPr lang="en-US" sz="2000" b="1" dirty="0"/>
              <a:t> School, </a:t>
            </a:r>
            <a:r>
              <a:rPr lang="en-US" sz="2000" b="1" dirty="0" err="1"/>
              <a:t>Jinja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5885364" y="1926312"/>
            <a:ext cx="27306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Home means a house</a:t>
            </a:r>
          </a:p>
          <a:p>
            <a:r>
              <a:rPr lang="en-US" sz="2000" dirty="0"/>
              <a:t>where I can sleep and</a:t>
            </a:r>
          </a:p>
          <a:p>
            <a:r>
              <a:rPr lang="en-US" sz="2000" dirty="0"/>
              <a:t>be safe from snakes.</a:t>
            </a:r>
          </a:p>
          <a:p>
            <a:r>
              <a:rPr lang="en-US" sz="2000" dirty="0"/>
              <a:t>It also protects you from</a:t>
            </a:r>
          </a:p>
          <a:p>
            <a:r>
              <a:rPr lang="en-US" sz="2000" dirty="0"/>
              <a:t>night dancers. </a:t>
            </a:r>
          </a:p>
          <a:p>
            <a:r>
              <a:rPr lang="en-US" sz="2000" dirty="0"/>
              <a:t>Home means a sheltered</a:t>
            </a:r>
          </a:p>
          <a:p>
            <a:r>
              <a:rPr lang="en-US" sz="2000" dirty="0"/>
              <a:t>place to sleep.</a:t>
            </a:r>
          </a:p>
          <a:p>
            <a:r>
              <a:rPr lang="en-US" sz="2000" b="1" dirty="0" err="1"/>
              <a:t>Sumini</a:t>
            </a:r>
            <a:r>
              <a:rPr lang="en-US" sz="2000" b="1" dirty="0"/>
              <a:t>, </a:t>
            </a:r>
            <a:r>
              <a:rPr lang="en-US" sz="2000" b="1" dirty="0" err="1"/>
              <a:t>Jinja</a:t>
            </a:r>
            <a:endParaRPr lang="en-US" sz="2000" b="1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A3E013-9D0D-431A-85AB-0C5CF68C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BFCA-9482-4475-AE70-BFABDE3A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us all?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7D750-5A64-44DB-B02F-CACA8771870D}"/>
              </a:ext>
            </a:extLst>
          </p:cNvPr>
          <p:cNvSpPr txBox="1"/>
          <p:nvPr/>
        </p:nvSpPr>
        <p:spPr>
          <a:xfrm>
            <a:off x="914400" y="1768642"/>
            <a:ext cx="73512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dirty="0"/>
              <a:t>How is the meaning of home similar for children in Harpenden and Jinja?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How is it different?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Are there some meanings of home that are shared by everyone, everywhere?</a:t>
            </a:r>
          </a:p>
          <a:p>
            <a:pPr>
              <a:spcAft>
                <a:spcPts val="1200"/>
              </a:spcAft>
            </a:pPr>
            <a:r>
              <a:rPr lang="en-GB" sz="4000" dirty="0"/>
              <a:t>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1C3799-F104-4CE3-B43B-8868C41CF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68064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0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+mn-lt"/>
              </a:rPr>
              <a:t>What does home mean to me?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77" y="1825625"/>
            <a:ext cx="818967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Create a circle and taking turns, each person shares something they are grateful for linked to their home.</a:t>
            </a:r>
          </a:p>
          <a:p>
            <a:pPr marL="1714500" lvl="5" indent="0">
              <a:spcBef>
                <a:spcPts val="1200"/>
              </a:spcBef>
              <a:buNone/>
            </a:pPr>
            <a:r>
              <a:rPr lang="en-US" sz="2800" dirty="0"/>
              <a:t>I am most grateful to have</a:t>
            </a:r>
            <a:r>
              <a:rPr lang="is-IS" sz="2800" dirty="0"/>
              <a:t>…</a:t>
            </a:r>
            <a:endParaRPr lang="en-US" sz="2800" dirty="0"/>
          </a:p>
          <a:p>
            <a:pPr marL="1714500" lvl="5" indent="0">
              <a:spcAft>
                <a:spcPts val="1200"/>
              </a:spcAft>
              <a:buNone/>
            </a:pPr>
            <a:r>
              <a:rPr lang="en-US" sz="2800" dirty="0"/>
              <a:t>I am appreciative of </a:t>
            </a:r>
            <a:r>
              <a:rPr lang="en-US" sz="3000" dirty="0"/>
              <a:t>the fact that</a:t>
            </a:r>
            <a:r>
              <a:rPr lang="is-IS" sz="3000" dirty="0"/>
              <a:t>…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How did sharing what we are all grateful for make you feel?</a:t>
            </a:r>
          </a:p>
          <a:p>
            <a:pPr marL="0" indent="0">
              <a:buNone/>
            </a:pPr>
            <a:r>
              <a:rPr lang="en-US" sz="3000" dirty="0"/>
              <a:t>When else have you experienced this feeling?</a:t>
            </a:r>
          </a:p>
          <a:p>
            <a:pPr marL="0" indent="0">
              <a:buNone/>
            </a:pPr>
            <a:r>
              <a:rPr lang="en-US" sz="3000" dirty="0"/>
              <a:t>How could we incorporate a sense of gratitude into our everyday lives?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5585D0-2F1A-44A2-9A92-13AB2AEB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560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+mn-lt"/>
              </a:rPr>
              <a:t>Display the home poems on a </a:t>
            </a:r>
            <a:r>
              <a:rPr lang="en-US" sz="4400" b="1" dirty="0" err="1">
                <a:solidFill>
                  <a:srgbClr val="FFC000"/>
                </a:solidFill>
                <a:latin typeface="+mn-lt"/>
              </a:rPr>
              <a:t>poetree</a:t>
            </a:r>
            <a:endParaRPr lang="en-US" sz="44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2B8EB0-AADF-4D5C-B5EB-EEC8CC61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2E6E59C-BF04-42E0-8297-85CD0FAEA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" y="1951034"/>
            <a:ext cx="5989320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7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+mn-lt"/>
              </a:rPr>
              <a:t>What is a home?</a:t>
            </a:r>
            <a:br>
              <a:rPr lang="en-US" sz="4400" b="1" dirty="0">
                <a:solidFill>
                  <a:srgbClr val="FFC000"/>
                </a:solidFill>
                <a:latin typeface="+mn-lt"/>
              </a:rPr>
            </a:br>
            <a:r>
              <a:rPr lang="en-US" sz="4400" b="1" dirty="0">
                <a:solidFill>
                  <a:srgbClr val="FFC000"/>
                </a:solidFill>
                <a:latin typeface="+mn-lt"/>
              </a:rPr>
              <a:t>Session one: PSHE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Learners will be able to: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Describe what home means to them using their five senses 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Express gratitude for the things in their lives that make them feel ‘at home’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Compare their lives to the lives of other children from different places and cultures and recognise both their ‘common humanity’ and diversity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C781A8-F3AD-40D5-AE78-10429A43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78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+mn-lt"/>
              </a:rPr>
              <a:t>Key words 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2D25E10-9EF4-4A5A-B571-DAFEFA15A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627705"/>
              </p:ext>
            </p:extLst>
          </p:nvPr>
        </p:nvGraphicFramePr>
        <p:xfrm>
          <a:off x="492789" y="1454999"/>
          <a:ext cx="8158422" cy="50214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4833">
                  <a:extLst>
                    <a:ext uri="{9D8B030D-6E8A-4147-A177-3AD203B41FA5}">
                      <a16:colId xmlns:a16="http://schemas.microsoft.com/office/drawing/2014/main" val="520822113"/>
                    </a:ext>
                  </a:extLst>
                </a:gridCol>
                <a:gridCol w="4226668">
                  <a:extLst>
                    <a:ext uri="{9D8B030D-6E8A-4147-A177-3AD203B41FA5}">
                      <a16:colId xmlns:a16="http://schemas.microsoft.com/office/drawing/2014/main" val="247046787"/>
                    </a:ext>
                  </a:extLst>
                </a:gridCol>
                <a:gridCol w="2646921">
                  <a:extLst>
                    <a:ext uri="{9D8B030D-6E8A-4147-A177-3AD203B41FA5}">
                      <a16:colId xmlns:a16="http://schemas.microsoft.com/office/drawing/2014/main" val="3236400625"/>
                    </a:ext>
                  </a:extLst>
                </a:gridCol>
              </a:tblGrid>
              <a:tr h="540887">
                <a:tc>
                  <a:txBody>
                    <a:bodyPr/>
                    <a:lstStyle/>
                    <a:p>
                      <a:r>
                        <a:rPr lang="en-GB" sz="18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Definition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Synonyms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73909"/>
                  </a:ext>
                </a:extLst>
              </a:tr>
              <a:tr h="598905">
                <a:tc>
                  <a:txBody>
                    <a:bodyPr/>
                    <a:lstStyle/>
                    <a:p>
                      <a:r>
                        <a:rPr lang="en-GB" sz="18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 place where you live or feel comfortable and feel a sense of belonging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Abode, sanctuary, shelter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89246"/>
                  </a:ext>
                </a:extLst>
              </a:tr>
              <a:tr h="598905">
                <a:tc>
                  <a:txBody>
                    <a:bodyPr/>
                    <a:lstStyle/>
                    <a:p>
                      <a:r>
                        <a:rPr lang="en-GB" sz="1800" dirty="0"/>
                        <a:t>Belonging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 sense of being accepted, fitting in or being connected with others or a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Attachment, acceptance, affinity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646544"/>
                  </a:ext>
                </a:extLst>
              </a:tr>
              <a:tr h="331678">
                <a:tc>
                  <a:txBody>
                    <a:bodyPr/>
                    <a:lstStyle/>
                    <a:p>
                      <a:r>
                        <a:rPr lang="en-GB" sz="1800" dirty="0"/>
                        <a:t>Wellbeing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 sense of happiness, health and 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Welfare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87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 dirty="0"/>
                        <a:t>Gratitude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Recognition and thankfulness for the good things in our lives and the things that others do for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Appreciation, gratefulness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005682"/>
                  </a:ext>
                </a:extLst>
              </a:tr>
              <a:tr h="598905">
                <a:tc>
                  <a:txBody>
                    <a:bodyPr/>
                    <a:lstStyle/>
                    <a:p>
                      <a:r>
                        <a:rPr lang="en-GB" sz="1800" dirty="0"/>
                        <a:t>Symbol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 thing that represents or stands for something else, because it is connected with it in our minds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Representation, reflection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03239"/>
                  </a:ext>
                </a:extLst>
              </a:tr>
              <a:tr h="262708">
                <a:tc>
                  <a:txBody>
                    <a:bodyPr/>
                    <a:lstStyle/>
                    <a:p>
                      <a:r>
                        <a:rPr lang="en-GB" sz="1800" dirty="0"/>
                        <a:t>Similarity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The state of being alike or having things in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Affinity, connection, commonality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621117"/>
                  </a:ext>
                </a:extLst>
              </a:tr>
              <a:tr h="179192">
                <a:tc>
                  <a:txBody>
                    <a:bodyPr/>
                    <a:lstStyle/>
                    <a:p>
                      <a:r>
                        <a:rPr lang="en-GB" sz="1800" dirty="0"/>
                        <a:t>Difference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Ways in which two things are not the same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Contrast, diversity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719460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DE1565-C450-420B-BBD8-CD2BECB1F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me? Engage walk</a:t>
            </a:r>
            <a:endParaRPr lang="en-US" sz="4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Walk around the room/playground in your Learning Trio looking at the pictures. Discuss the following questions using the talk planner to help you formulate your responses.</a:t>
            </a:r>
          </a:p>
          <a:p>
            <a:pPr marL="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r>
              <a:rPr lang="en-GB" sz="2800" dirty="0"/>
              <a:t>Which picture most symbolises home to you? Why?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Which picture are you most drawn to? Why? </a:t>
            </a:r>
          </a:p>
          <a:p>
            <a:pPr>
              <a:spcAft>
                <a:spcPts val="1200"/>
              </a:spcAft>
            </a:pPr>
            <a:r>
              <a:rPr lang="en-GB" sz="2800" dirty="0"/>
              <a:t>Choosing one of the pictures, what emotions does it create in you? Why do you think that is?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B02933-2117-4D06-AC28-558165CDE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1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BDE32-8250-48D9-A5DE-5CFF0502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17" y="4348800"/>
            <a:ext cx="2116860" cy="2292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CA11C-B6E5-490D-98FC-198B05E3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606" y="2307593"/>
            <a:ext cx="2639876" cy="199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CE617-C2A9-459E-AA7B-911464C82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575" y="324000"/>
            <a:ext cx="2275944" cy="19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C5902-6A01-4B26-8EE2-6A41A448B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00" y="4354769"/>
            <a:ext cx="2273839" cy="2289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5F22A4-DD5B-438B-B865-23DB7D9EC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55" y="325232"/>
            <a:ext cx="2298046" cy="1907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5A2F3F-E876-4F50-A8D2-2ACC1CFFF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586" y="324000"/>
            <a:ext cx="1379670" cy="1907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BF5430-04F1-4478-BA27-D610F37D2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930" y="4347695"/>
            <a:ext cx="1791551" cy="2294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371E5B-587B-4419-B0B6-3FB52DE34A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551" y="2310033"/>
            <a:ext cx="2762097" cy="1965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1B7ACD-4059-4B1E-98E6-64A111C91B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5804" y="323378"/>
            <a:ext cx="1451941" cy="1908000"/>
          </a:xfrm>
          <a:prstGeom prst="rect">
            <a:avLst/>
          </a:prstGeom>
        </p:spPr>
      </p:pic>
      <p:pic>
        <p:nvPicPr>
          <p:cNvPr id="17" name="Picture 16" descr="A picture containing text, book, old, sitting&#10;&#10;Description automatically generated">
            <a:extLst>
              <a:ext uri="{FF2B5EF4-FFF2-40B4-BE49-F238E27FC236}">
                <a16:creationId xmlns:a16="http://schemas.microsoft.com/office/drawing/2014/main" id="{E1521F9E-29F3-4205-B46C-27F1C5FFE6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0520" y="4347695"/>
            <a:ext cx="1695817" cy="2289066"/>
          </a:xfrm>
          <a:prstGeom prst="rect">
            <a:avLst/>
          </a:prstGeom>
        </p:spPr>
      </p:pic>
      <p:pic>
        <p:nvPicPr>
          <p:cNvPr id="10" name="Picture 9" descr="A painting of a grass covered field&#10;&#10;Description automatically generated">
            <a:extLst>
              <a:ext uri="{FF2B5EF4-FFF2-40B4-BE49-F238E27FC236}">
                <a16:creationId xmlns:a16="http://schemas.microsoft.com/office/drawing/2014/main" id="{5C9C716D-DF21-4646-BD39-DD221A90EE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312" y="2298236"/>
            <a:ext cx="2504286" cy="19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me?</a:t>
            </a:r>
            <a:br>
              <a:rPr lang="en-GB" sz="4400" b="1" dirty="0">
                <a:solidFill>
                  <a:schemeClr val="accent4"/>
                </a:solidFill>
                <a:latin typeface="+mn-lt"/>
              </a:rPr>
            </a:br>
            <a:r>
              <a:rPr lang="en-GB" sz="4400" b="1" dirty="0">
                <a:solidFill>
                  <a:schemeClr val="accent4"/>
                </a:solidFill>
                <a:latin typeface="+mn-lt"/>
              </a:rPr>
              <a:t>Talk planner </a:t>
            </a:r>
            <a:endParaRPr lang="en-US" sz="4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2961"/>
            <a:ext cx="78867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 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I chose this intriguing picture because……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In my opinion, this is the picture that most symbolises home to me because</a:t>
            </a:r>
            <a:r>
              <a:rPr lang="is-IS" sz="3000" dirty="0"/>
              <a:t>…</a:t>
            </a:r>
            <a:endParaRPr lang="en-GB" sz="3000" dirty="0"/>
          </a:p>
          <a:p>
            <a:pPr>
              <a:spcAft>
                <a:spcPts val="1200"/>
              </a:spcAft>
            </a:pPr>
            <a:r>
              <a:rPr lang="en-GB" sz="3000" dirty="0"/>
              <a:t>Surprisingly, the picture that most reflects my sense of home is….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In addition, the picture conjures up images of……</a:t>
            </a:r>
          </a:p>
          <a:p>
            <a:pPr>
              <a:spcAft>
                <a:spcPts val="1200"/>
              </a:spcAft>
            </a:pPr>
            <a:r>
              <a:rPr lang="en-GB" sz="3000" dirty="0"/>
              <a:t>Furthermore, I am drawn to the picture due to its……</a:t>
            </a:r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B24A81-41DE-488E-B990-7DA929963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47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me?</a:t>
            </a:r>
            <a:br>
              <a:rPr lang="en-GB" sz="4400" b="1" dirty="0">
                <a:solidFill>
                  <a:schemeClr val="accent4"/>
                </a:solidFill>
                <a:latin typeface="+mn-lt"/>
              </a:rPr>
            </a:br>
            <a:r>
              <a:rPr lang="en-GB" sz="4400" b="1" dirty="0">
                <a:solidFill>
                  <a:schemeClr val="accent4"/>
                </a:solidFill>
                <a:latin typeface="+mn-lt"/>
              </a:rPr>
              <a:t>Teacher’s Bag of Home</a:t>
            </a:r>
            <a:endParaRPr lang="en-US" sz="4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My Bag of Home:</a:t>
            </a:r>
          </a:p>
          <a:p>
            <a:r>
              <a:rPr lang="en-US" sz="2800" dirty="0"/>
              <a:t>Sight</a:t>
            </a:r>
          </a:p>
          <a:p>
            <a:r>
              <a:rPr lang="en-US" sz="2800" dirty="0"/>
              <a:t>Smell</a:t>
            </a:r>
          </a:p>
          <a:p>
            <a:r>
              <a:rPr lang="en-US" sz="2800" dirty="0"/>
              <a:t>Taste</a:t>
            </a:r>
          </a:p>
          <a:p>
            <a:r>
              <a:rPr lang="en-US" sz="2800" dirty="0"/>
              <a:t>Touch</a:t>
            </a:r>
          </a:p>
          <a:p>
            <a:r>
              <a:rPr lang="en-US" sz="2800" dirty="0"/>
              <a:t>Sound</a:t>
            </a:r>
          </a:p>
          <a:p>
            <a:r>
              <a:rPr lang="en-US" sz="2800" dirty="0"/>
              <a:t>Feel inside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303931-89A7-4D13-AEEA-5D20C7CB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4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me?</a:t>
            </a:r>
            <a:br>
              <a:rPr lang="en-GB" sz="4400" b="1" dirty="0">
                <a:solidFill>
                  <a:schemeClr val="accent4"/>
                </a:solidFill>
                <a:latin typeface="+mn-lt"/>
              </a:rPr>
            </a:br>
            <a:r>
              <a:rPr lang="en-GB" sz="4400" b="1" dirty="0">
                <a:solidFill>
                  <a:schemeClr val="accent4"/>
                </a:solidFill>
                <a:latin typeface="+mn-lt"/>
              </a:rPr>
              <a:t>My Bag of Home</a:t>
            </a:r>
            <a:endParaRPr lang="en-US" sz="4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Now draw your own Bag of Home:</a:t>
            </a:r>
          </a:p>
          <a:p>
            <a:r>
              <a:rPr lang="en-US" sz="2800" dirty="0"/>
              <a:t>Sight</a:t>
            </a:r>
          </a:p>
          <a:p>
            <a:r>
              <a:rPr lang="en-US" sz="2800" dirty="0"/>
              <a:t>Smell</a:t>
            </a:r>
          </a:p>
          <a:p>
            <a:r>
              <a:rPr lang="en-US" sz="2800" dirty="0"/>
              <a:t>Taste</a:t>
            </a:r>
          </a:p>
          <a:p>
            <a:r>
              <a:rPr lang="en-US" sz="2800" dirty="0"/>
              <a:t>Touch</a:t>
            </a:r>
          </a:p>
          <a:p>
            <a:r>
              <a:rPr lang="en-US" sz="2800" dirty="0"/>
              <a:t>Sound</a:t>
            </a:r>
          </a:p>
          <a:p>
            <a:r>
              <a:rPr lang="en-US" sz="2800" dirty="0"/>
              <a:t>Feel inside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B202B5-65CB-421D-9197-310BB76C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accent4"/>
                </a:solidFill>
                <a:latin typeface="+mn-lt"/>
              </a:rPr>
              <a:t>What does home mean to me?</a:t>
            </a:r>
            <a:br>
              <a:rPr lang="en-GB" sz="4400" b="1" dirty="0">
                <a:solidFill>
                  <a:schemeClr val="accent4"/>
                </a:solidFill>
                <a:latin typeface="+mn-lt"/>
              </a:rPr>
            </a:br>
            <a:r>
              <a:rPr lang="en-GB" sz="4400" b="1" dirty="0">
                <a:solidFill>
                  <a:schemeClr val="accent4"/>
                </a:solidFill>
                <a:latin typeface="+mn-lt"/>
              </a:rPr>
              <a:t>Poem</a:t>
            </a:r>
            <a:endParaRPr lang="en-US" sz="4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 your Bag of Home to write a poem about what home means to you. If you need help, use the following structure:</a:t>
            </a:r>
          </a:p>
          <a:p>
            <a:pPr marL="2400300" lvl="7" indent="0">
              <a:spcBef>
                <a:spcPts val="1200"/>
              </a:spcBef>
              <a:buNone/>
            </a:pPr>
            <a:r>
              <a:rPr lang="en-US" sz="2800" dirty="0"/>
              <a:t>Home looks like</a:t>
            </a:r>
            <a:r>
              <a:rPr lang="is-IS" sz="2800" dirty="0"/>
              <a:t>….</a:t>
            </a:r>
            <a:endParaRPr lang="en-US" sz="2800" dirty="0"/>
          </a:p>
          <a:p>
            <a:pPr marL="2400300" lvl="7" indent="0">
              <a:buNone/>
            </a:pPr>
            <a:r>
              <a:rPr lang="en-US" sz="2800" dirty="0"/>
              <a:t>Home smells like</a:t>
            </a:r>
            <a:r>
              <a:rPr lang="is-IS" sz="2800" dirty="0"/>
              <a:t>….</a:t>
            </a:r>
            <a:endParaRPr lang="en-US" sz="2800" dirty="0"/>
          </a:p>
          <a:p>
            <a:pPr marL="2400300" lvl="7" indent="0">
              <a:buNone/>
            </a:pPr>
            <a:r>
              <a:rPr lang="en-US" sz="2800" dirty="0"/>
              <a:t>Home tastes like</a:t>
            </a:r>
            <a:r>
              <a:rPr lang="is-IS" sz="2800" dirty="0"/>
              <a:t>….</a:t>
            </a:r>
            <a:endParaRPr lang="en-US" sz="2800" dirty="0"/>
          </a:p>
          <a:p>
            <a:pPr marL="2400300" lvl="7" indent="0">
              <a:buNone/>
            </a:pPr>
            <a:r>
              <a:rPr lang="en-US" sz="2800" dirty="0"/>
              <a:t>Home feels like </a:t>
            </a:r>
            <a:r>
              <a:rPr lang="is-IS" sz="2800" dirty="0"/>
              <a:t>….</a:t>
            </a:r>
            <a:endParaRPr lang="en-US" sz="2800" dirty="0"/>
          </a:p>
          <a:p>
            <a:pPr marL="2400300" lvl="7" indent="0">
              <a:spcAft>
                <a:spcPts val="1200"/>
              </a:spcAft>
              <a:buNone/>
            </a:pPr>
            <a:r>
              <a:rPr lang="en-US" sz="2800" dirty="0"/>
              <a:t>Home sounds like</a:t>
            </a:r>
            <a:r>
              <a:rPr lang="is-IS" sz="2800" dirty="0"/>
              <a:t>….</a:t>
            </a:r>
          </a:p>
          <a:p>
            <a:pPr marL="0" indent="0">
              <a:buNone/>
            </a:pPr>
            <a:r>
              <a:rPr lang="is-IS" sz="2800" dirty="0"/>
              <a:t>Before you start, explore the poems written last year by children in Harpenden, UK, and Jinga, Uganda....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D7EAF1-91CC-4AD3-8B65-10CE3168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144000"/>
            <a:ext cx="18305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7831</TotalTime>
  <Words>2107</Words>
  <Application>Microsoft Macintosh PowerPoint</Application>
  <PresentationFormat>On-screen Show (4:3)</PresentationFormat>
  <Paragraphs>264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The Nature of Home 1 What is a home?</vt:lpstr>
      <vt:lpstr>What is a home? Session one: PSHE</vt:lpstr>
      <vt:lpstr>Key words  </vt:lpstr>
      <vt:lpstr>What does home mean to me? Engage walk</vt:lpstr>
      <vt:lpstr>PowerPoint Presentation</vt:lpstr>
      <vt:lpstr>What does home mean to me? Talk planner </vt:lpstr>
      <vt:lpstr>What does home mean to me? Teacher’s Bag of Home</vt:lpstr>
      <vt:lpstr>What does home mean to me? My Bag of Home</vt:lpstr>
      <vt:lpstr>What does home mean to me? Poem</vt:lpstr>
      <vt:lpstr> A child’s home poem: Harpenden</vt:lpstr>
      <vt:lpstr>A child’s home poem: Harpenden</vt:lpstr>
      <vt:lpstr>A child’s home poem: Jinja</vt:lpstr>
      <vt:lpstr>Children’s home poems:  Jinja, Uganda</vt:lpstr>
      <vt:lpstr>What does home mean to us all?</vt:lpstr>
      <vt:lpstr>What does home mean to me? Reflection</vt:lpstr>
      <vt:lpstr>Display the home poems on a poetree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and Belonging</dc:title>
  <dc:creator>Helen Nistala</dc:creator>
  <cp:lastModifiedBy>Helen Nistala</cp:lastModifiedBy>
  <cp:revision>73</cp:revision>
  <dcterms:created xsi:type="dcterms:W3CDTF">2019-12-27T09:59:35Z</dcterms:created>
  <dcterms:modified xsi:type="dcterms:W3CDTF">2022-01-25T13:51:32Z</dcterms:modified>
</cp:coreProperties>
</file>